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60" r:id="rId3"/>
    <p:sldId id="374" r:id="rId4"/>
    <p:sldId id="382" r:id="rId5"/>
    <p:sldId id="361" r:id="rId6"/>
    <p:sldId id="375" r:id="rId7"/>
    <p:sldId id="377" r:id="rId8"/>
    <p:sldId id="376" r:id="rId9"/>
    <p:sldId id="378" r:id="rId10"/>
    <p:sldId id="383" r:id="rId11"/>
    <p:sldId id="384" r:id="rId12"/>
    <p:sldId id="385" r:id="rId13"/>
    <p:sldId id="370" r:id="rId14"/>
    <p:sldId id="373" r:id="rId15"/>
    <p:sldId id="381" r:id="rId16"/>
    <p:sldId id="387" r:id="rId17"/>
    <p:sldId id="372" r:id="rId18"/>
    <p:sldId id="388" r:id="rId19"/>
    <p:sldId id="379" r:id="rId20"/>
    <p:sldId id="386" r:id="rId21"/>
    <p:sldId id="371" r:id="rId22"/>
    <p:sldId id="389" r:id="rId23"/>
    <p:sldId id="380" r:id="rId24"/>
    <p:sldId id="369" r:id="rId25"/>
  </p:sldIdLst>
  <p:sldSz cx="9144000" cy="6858000" type="screen4x3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68" autoAdjust="0"/>
  </p:normalViewPr>
  <p:slideViewPr>
    <p:cSldViewPr>
      <p:cViewPr varScale="1">
        <p:scale>
          <a:sx n="130" d="100"/>
          <a:sy n="130" d="100"/>
        </p:scale>
        <p:origin x="-1832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printerSettings" Target="printerSettings/printerSettings1.bin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C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D67FD-9337-4418-BD1E-08B1CAED0E6F}" type="datetimeFigureOut">
              <a:rPr lang="es-EC" smtClean="0"/>
              <a:t>22/07/15</a:t>
            </a:fld>
            <a:endParaRPr lang="es-EC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AF829-8176-470F-BBD7-42F24A094584}" type="slidenum">
              <a:rPr lang="es-EC" smtClean="0"/>
              <a:t>‹Nr.›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308866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D67FD-9337-4418-BD1E-08B1CAED0E6F}" type="datetimeFigureOut">
              <a:rPr lang="es-EC" smtClean="0"/>
              <a:t>22/07/15</a:t>
            </a:fld>
            <a:endParaRPr lang="es-EC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AF829-8176-470F-BBD7-42F24A094584}" type="slidenum">
              <a:rPr lang="es-EC" smtClean="0"/>
              <a:t>‹Nr.›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1685702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D67FD-9337-4418-BD1E-08B1CAED0E6F}" type="datetimeFigureOut">
              <a:rPr lang="es-EC" smtClean="0"/>
              <a:t>22/07/15</a:t>
            </a:fld>
            <a:endParaRPr lang="es-EC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AF829-8176-470F-BBD7-42F24A094584}" type="slidenum">
              <a:rPr lang="es-EC" smtClean="0"/>
              <a:t>‹Nr.›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658945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D67FD-9337-4418-BD1E-08B1CAED0E6F}" type="datetimeFigureOut">
              <a:rPr lang="es-EC" smtClean="0"/>
              <a:t>22/07/15</a:t>
            </a:fld>
            <a:endParaRPr lang="es-EC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AF829-8176-470F-BBD7-42F24A094584}" type="slidenum">
              <a:rPr lang="es-EC" smtClean="0"/>
              <a:t>‹Nr.›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294379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D67FD-9337-4418-BD1E-08B1CAED0E6F}" type="datetimeFigureOut">
              <a:rPr lang="es-EC" smtClean="0"/>
              <a:t>22/07/15</a:t>
            </a:fld>
            <a:endParaRPr lang="es-EC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AF829-8176-470F-BBD7-42F24A094584}" type="slidenum">
              <a:rPr lang="es-EC" smtClean="0"/>
              <a:t>‹Nr.›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213068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D67FD-9337-4418-BD1E-08B1CAED0E6F}" type="datetimeFigureOut">
              <a:rPr lang="es-EC" smtClean="0"/>
              <a:t>22/07/15</a:t>
            </a:fld>
            <a:endParaRPr lang="es-EC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AF829-8176-470F-BBD7-42F24A094584}" type="slidenum">
              <a:rPr lang="es-EC" smtClean="0"/>
              <a:t>‹Nr.›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1437158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D67FD-9337-4418-BD1E-08B1CAED0E6F}" type="datetimeFigureOut">
              <a:rPr lang="es-EC" smtClean="0"/>
              <a:t>22/07/15</a:t>
            </a:fld>
            <a:endParaRPr lang="es-EC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AF829-8176-470F-BBD7-42F24A094584}" type="slidenum">
              <a:rPr lang="es-EC" smtClean="0"/>
              <a:t>‹Nr.›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908030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D67FD-9337-4418-BD1E-08B1CAED0E6F}" type="datetimeFigureOut">
              <a:rPr lang="es-EC" smtClean="0"/>
              <a:t>22/07/15</a:t>
            </a:fld>
            <a:endParaRPr lang="es-EC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AF829-8176-470F-BBD7-42F24A094584}" type="slidenum">
              <a:rPr lang="es-EC" smtClean="0"/>
              <a:t>‹Nr.›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192630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D67FD-9337-4418-BD1E-08B1CAED0E6F}" type="datetimeFigureOut">
              <a:rPr lang="es-EC" smtClean="0"/>
              <a:t>22/07/15</a:t>
            </a:fld>
            <a:endParaRPr lang="es-EC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AF829-8176-470F-BBD7-42F24A094584}" type="slidenum">
              <a:rPr lang="es-EC" smtClean="0"/>
              <a:t>‹Nr.›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015514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D67FD-9337-4418-BD1E-08B1CAED0E6F}" type="datetimeFigureOut">
              <a:rPr lang="es-EC" smtClean="0"/>
              <a:t>22/07/15</a:t>
            </a:fld>
            <a:endParaRPr lang="es-EC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AF829-8176-470F-BBD7-42F24A094584}" type="slidenum">
              <a:rPr lang="es-EC" smtClean="0"/>
              <a:t>‹Nr.›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534390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C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D67FD-9337-4418-BD1E-08B1CAED0E6F}" type="datetimeFigureOut">
              <a:rPr lang="es-EC" smtClean="0"/>
              <a:t>22/07/15</a:t>
            </a:fld>
            <a:endParaRPr lang="es-EC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AF829-8176-470F-BBD7-42F24A094584}" type="slidenum">
              <a:rPr lang="es-EC" smtClean="0"/>
              <a:t>‹Nr.›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151300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6D67FD-9337-4418-BD1E-08B1CAED0E6F}" type="datetimeFigureOut">
              <a:rPr lang="es-EC" smtClean="0"/>
              <a:t>22/07/15</a:t>
            </a:fld>
            <a:endParaRPr lang="es-EC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C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CAF829-8176-470F-BBD7-42F24A094584}" type="slidenum">
              <a:rPr lang="es-EC" smtClean="0"/>
              <a:t>‹Nr.›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829765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Nueva%20carpeta%5CDiscurso_de_bienvenida_del_Papa_Francisco_en_Ecuador(bajaryoutube.com).mp4" TargetMode="External"/><Relationship Id="rId4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Nueva%20carpeta%5CBreve_Visita_al_Santuario_de_la_Divina_Misericordia(bajaryoutube.com).mp4" TargetMode="External"/><Relationship Id="rId4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Nueva%20carpeta%5CPapa_Francisco_en_Ecuador_-_Misa_campal_en_el_parque_de_Samanes_-_Homila_completa(bajaryoutube.com).mp4" TargetMode="External"/><Relationship Id="rId4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Nueva%20carpeta%5CMensaje_del_Papa_Francisco_en_la_Iglesia_San_Francisco_de_Quito(bajaryoutube.com).mp4" TargetMode="External"/><Relationship Id="rId4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Nueva%20carpeta%5CMensaje_del_Papa_Francisco_en_el_encuentro_con_el_Clero_Religiosos_y_Religiosas(bajaryoutube.com).mp4" TargetMode="External"/><Relationship Id="rId4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Nueva%20carpeta%5CHomilia_del_Papa_Francisco_en_el_Parque_Bicentenario_en_Quito(bajaryoutube.com).mp4" TargetMode="External"/><Relationship Id="rId4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Nueva%20carpeta%5CDiscurso_del_Papa_Francisco_en_la_Universidad_Catlica(bajaryoutube.com).mp4" TargetMode="External"/><Relationship Id="rId4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Nueva%20carpeta%5CPapa_anuncia_que_tiene_previsto_venir_a_Paraguay_este_ao_20012015(bajaryoutube.com).mp4" TargetMode="External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Nueva%20carpeta%5CMensaje_del_Santo_Padre_a_Paraguay_Ecuador_y_Bolivia(bajaryoutube.com).mp4" TargetMode="External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uario9\Desktop\logo-ecuador2015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112" y="82698"/>
            <a:ext cx="1581620" cy="1123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770357" y="1988840"/>
            <a:ext cx="7603300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VIAJE APOSTOLICO DEL</a:t>
            </a:r>
          </a:p>
          <a:p>
            <a:pPr algn="ctr"/>
            <a:r>
              <a:rPr lang="es-ES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PAPA FRANCISCO</a:t>
            </a:r>
          </a:p>
          <a:p>
            <a:pPr algn="ctr"/>
            <a:r>
              <a:rPr lang="es-ES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AL ECUADOR</a:t>
            </a:r>
            <a:endParaRPr lang="es-ES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549966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uario9\Desktop\logo-ecuador2015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112" y="82698"/>
            <a:ext cx="1581620" cy="1123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2277981" y="260648"/>
            <a:ext cx="458805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Papa Francisco</a:t>
            </a:r>
          </a:p>
          <a:p>
            <a:pPr algn="ctr"/>
            <a:r>
              <a:rPr lang="es-ES" sz="54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en Ecuador</a:t>
            </a:r>
            <a:endParaRPr lang="es-ES" sz="54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2585429" y="2169730"/>
            <a:ext cx="408714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6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Discursos y Homilías</a:t>
            </a:r>
            <a:endParaRPr lang="es-ES" sz="36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467544" y="2996952"/>
            <a:ext cx="8064896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2800" b="1" i="1" dirty="0" smtClean="0">
                <a:latin typeface="Bookman Old Style" panose="02050604050505020204" pitchFamily="18" charset="0"/>
              </a:rPr>
              <a:t>Dos grandes temas:</a:t>
            </a:r>
          </a:p>
          <a:p>
            <a:endParaRPr lang="es-EC" sz="4400" b="1" i="1" dirty="0">
              <a:latin typeface="Bookman Old Style" panose="02050604050505020204" pitchFamily="18" charset="0"/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s-EC" sz="4400" b="1" i="1" dirty="0" smtClean="0">
                <a:latin typeface="Bookman Old Style" panose="02050604050505020204" pitchFamily="18" charset="0"/>
              </a:rPr>
              <a:t>Familia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endParaRPr lang="es-EC" sz="4400" b="1" i="1" dirty="0">
              <a:latin typeface="Bookman Old Style" panose="02050604050505020204" pitchFamily="18" charset="0"/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s-EC" sz="4400" b="1" i="1" dirty="0" smtClean="0">
                <a:latin typeface="Bookman Old Style" panose="02050604050505020204" pitchFamily="18" charset="0"/>
              </a:rPr>
              <a:t>Misión y Evangelización</a:t>
            </a:r>
            <a:endParaRPr lang="es-EC" sz="4400" b="1" i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68421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uario9\Desktop\logo-ecuador2015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112" y="82698"/>
            <a:ext cx="1581620" cy="1123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2051720" y="735482"/>
            <a:ext cx="3816424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s-ES" sz="66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familia</a:t>
            </a:r>
            <a:endParaRPr lang="es-ES" sz="66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396237" y="2780928"/>
            <a:ext cx="835222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C" sz="2400" i="1" dirty="0" smtClean="0"/>
              <a:t>Discurso de Bienvenida: </a:t>
            </a:r>
            <a:r>
              <a:rPr lang="es-EC" sz="2400" dirty="0" smtClean="0"/>
              <a:t>Aeropuerto Mariscal Sucre</a:t>
            </a:r>
            <a:endParaRPr lang="es-EC" sz="2400" i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C" sz="2400" i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C" sz="2400" b="1" dirty="0" smtClean="0"/>
              <a:t>IGLESIA DOMESTICA DONDE NADIE ES EXCLUIDO:</a:t>
            </a:r>
            <a:r>
              <a:rPr lang="es-EC" sz="2400" dirty="0" smtClean="0"/>
              <a:t> </a:t>
            </a:r>
            <a:r>
              <a:rPr lang="es-EC" sz="2400" i="1" dirty="0" smtClean="0"/>
              <a:t>Homilía Santa Misa en Parque de los Samanes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C" sz="2400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C" sz="2400" b="1" dirty="0" smtClean="0"/>
              <a:t>CELULA DE LA SOCIEDAD: </a:t>
            </a:r>
            <a:r>
              <a:rPr lang="es-EC" sz="2400" i="1" dirty="0" smtClean="0"/>
              <a:t>Discurso en Iglesia de San Francisco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C" sz="2400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C" sz="2400" b="1" dirty="0" smtClean="0"/>
              <a:t>FAMILIA ECLESIAL:</a:t>
            </a:r>
            <a:r>
              <a:rPr lang="es-EC" sz="2400" dirty="0" smtClean="0"/>
              <a:t> </a:t>
            </a:r>
            <a:r>
              <a:rPr lang="es-EC" sz="2400" i="1" dirty="0" smtClean="0"/>
              <a:t>Discurso en Santuario del Quinche</a:t>
            </a:r>
            <a:endParaRPr lang="es-EC" sz="2400" i="1" dirty="0"/>
          </a:p>
        </p:txBody>
      </p:sp>
    </p:spTree>
    <p:extLst>
      <p:ext uri="{BB962C8B-B14F-4D97-AF65-F5344CB8AC3E}">
        <p14:creationId xmlns:p14="http://schemas.microsoft.com/office/powerpoint/2010/main" val="40953227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uario9\Desktop\logo-ecuador2015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112" y="82698"/>
            <a:ext cx="1581620" cy="1123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669369" y="332656"/>
            <a:ext cx="8064896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s-ES" sz="6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MISION Y EVANGELIZACION</a:t>
            </a:r>
            <a:endParaRPr lang="es-ES" sz="66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382038" y="3068960"/>
            <a:ext cx="83522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C" sz="2400" i="1" dirty="0" smtClean="0"/>
              <a:t>Homilía Santa Misa en Parque Bicentenario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C" sz="2400" i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C" sz="2400" i="1" dirty="0" smtClean="0"/>
              <a:t>Discurso en la Pontificia Universidad Católica del Ecuador</a:t>
            </a:r>
          </a:p>
        </p:txBody>
      </p:sp>
    </p:spTree>
    <p:extLst>
      <p:ext uri="{BB962C8B-B14F-4D97-AF65-F5344CB8AC3E}">
        <p14:creationId xmlns:p14="http://schemas.microsoft.com/office/powerpoint/2010/main" val="5287264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uario9\Desktop\logo-ecuador2015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112" y="82698"/>
            <a:ext cx="1581620" cy="1123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6 CuadroTexto"/>
          <p:cNvSpPr txBox="1"/>
          <p:nvPr/>
        </p:nvSpPr>
        <p:spPr>
          <a:xfrm>
            <a:off x="1115616" y="1124744"/>
            <a:ext cx="5779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C" dirty="0" smtClean="0">
                <a:hlinkClick r:id="rId3" action="ppaction://hlinkfile"/>
              </a:rPr>
              <a:t>Ceremonia de Bienvenida. </a:t>
            </a:r>
            <a:r>
              <a:rPr lang="es-EC" sz="1000" dirty="0" smtClean="0">
                <a:hlinkClick r:id="rId3" action="ppaction://hlinkfile"/>
              </a:rPr>
              <a:t>Aeropuerto Internacional Mariscal Sucre Quito  05/07/2015</a:t>
            </a:r>
            <a:endParaRPr lang="es-EC" dirty="0"/>
          </a:p>
        </p:txBody>
      </p:sp>
      <p:pic>
        <p:nvPicPr>
          <p:cNvPr id="2" name="Picture 2" descr="%_tempFileName01302_05072015%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844824"/>
            <a:ext cx="6451168" cy="4294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17945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uario9\Desktop\logo-ecuador2015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112" y="82698"/>
            <a:ext cx="1581620" cy="1123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7 CuadroTexto"/>
          <p:cNvSpPr txBox="1"/>
          <p:nvPr/>
        </p:nvSpPr>
        <p:spPr>
          <a:xfrm>
            <a:off x="971600" y="1115452"/>
            <a:ext cx="4792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C" dirty="0" smtClean="0">
                <a:hlinkClick r:id="rId3" action="ppaction://hlinkfile"/>
              </a:rPr>
              <a:t>Visita Santuario Divina Misericordia. </a:t>
            </a:r>
            <a:r>
              <a:rPr lang="es-EC" sz="1000" dirty="0" smtClean="0">
                <a:hlinkClick r:id="rId3" action="ppaction://hlinkfile"/>
              </a:rPr>
              <a:t>Guayaquil 06/07/2015</a:t>
            </a:r>
            <a:endParaRPr lang="es-EC" dirty="0"/>
          </a:p>
        </p:txBody>
      </p:sp>
      <p:pic>
        <p:nvPicPr>
          <p:cNvPr id="3" name="Picture 2" descr="%_tempFileName03266_06072015%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988840"/>
            <a:ext cx="2993909" cy="4490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52198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uario9\Desktop\logo-ecuador2015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112" y="82698"/>
            <a:ext cx="1581620" cy="1123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7 CuadroTexto"/>
          <p:cNvSpPr txBox="1"/>
          <p:nvPr/>
        </p:nvSpPr>
        <p:spPr>
          <a:xfrm>
            <a:off x="971600" y="1021484"/>
            <a:ext cx="54775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C" dirty="0" smtClean="0">
                <a:hlinkClick r:id="rId3" action="ppaction://hlinkfile"/>
              </a:rPr>
              <a:t>Homilía Santa Misa Parque de los Samanes. </a:t>
            </a:r>
            <a:r>
              <a:rPr lang="es-EC" sz="1000" dirty="0" smtClean="0">
                <a:hlinkClick r:id="rId3" action="ppaction://hlinkfile"/>
              </a:rPr>
              <a:t>Guayaquil 06/07/2015</a:t>
            </a:r>
            <a:endParaRPr lang="es-EC" dirty="0"/>
          </a:p>
        </p:txBody>
      </p:sp>
      <p:pic>
        <p:nvPicPr>
          <p:cNvPr id="2050" name="Picture 2" descr="%_tempFileName03708_06072015%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397" y="1988840"/>
            <a:ext cx="5832648" cy="3882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32453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uario9\Desktop\logo-ecuador2015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112" y="82698"/>
            <a:ext cx="1581620" cy="1123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 2"/>
          <p:cNvSpPr/>
          <p:nvPr/>
        </p:nvSpPr>
        <p:spPr>
          <a:xfrm>
            <a:off x="899592" y="764704"/>
            <a:ext cx="60486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Con María el itinerario de </a:t>
            </a:r>
            <a:r>
              <a:rPr lang="es-ES" sz="2800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caná</a:t>
            </a:r>
            <a:endParaRPr lang="es-ES" sz="2800" b="1" cap="all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algn="ctr"/>
            <a:r>
              <a:rPr lang="es-ES" sz="2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Está atenta – reza - actúa</a:t>
            </a:r>
            <a:endParaRPr lang="es-ES" sz="28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1403648" y="1844824"/>
            <a:ext cx="6480720" cy="4154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C" sz="2400" i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C" sz="2400" i="1" dirty="0" smtClean="0"/>
              <a:t>En el seno de la familia, nadie es descartado; todos valen lo mismo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C" sz="2400" i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C" sz="2400" i="1" dirty="0" smtClean="0"/>
              <a:t>FAMILIA: Es el hospital </a:t>
            </a:r>
            <a:r>
              <a:rPr lang="es-ES" sz="2400" i="1" dirty="0" smtClean="0"/>
              <a:t>–</a:t>
            </a:r>
            <a:r>
              <a:rPr lang="es-EC" sz="2400" i="1" dirty="0" smtClean="0"/>
              <a:t> la primera escuela</a:t>
            </a:r>
          </a:p>
          <a:p>
            <a:pPr lvl="2"/>
            <a:r>
              <a:rPr lang="es-EC" sz="2400" i="1" dirty="0"/>
              <a:t> </a:t>
            </a:r>
            <a:r>
              <a:rPr lang="es-EC" sz="2400" i="1" dirty="0" smtClean="0"/>
              <a:t>       El mejor asilo </a:t>
            </a:r>
            <a:r>
              <a:rPr lang="es-ES" sz="2400" i="1" dirty="0" smtClean="0"/>
              <a:t>–</a:t>
            </a:r>
            <a:r>
              <a:rPr lang="es-EC" sz="2400" i="1" dirty="0" smtClean="0"/>
              <a:t> riqueza social</a:t>
            </a:r>
          </a:p>
          <a:p>
            <a:pPr lvl="2"/>
            <a:r>
              <a:rPr lang="es-EC" sz="2400" i="1" dirty="0"/>
              <a:t> </a:t>
            </a:r>
            <a:r>
              <a:rPr lang="es-EC" sz="2400" i="1" dirty="0" smtClean="0"/>
              <a:t>      Iglesia doméstica</a:t>
            </a:r>
          </a:p>
          <a:p>
            <a:pPr lvl="2"/>
            <a:endParaRPr lang="es-EC" sz="2400" i="1" dirty="0"/>
          </a:p>
          <a:p>
            <a:pPr lvl="2"/>
            <a:r>
              <a:rPr lang="es-EC" sz="2400" i="1" dirty="0" smtClean="0"/>
              <a:t>En la familia hay que arriesgarse a amar porque el mejor vino está por venir.</a:t>
            </a:r>
          </a:p>
          <a:p>
            <a:pPr lvl="2"/>
            <a:r>
              <a:rPr lang="es-EC" sz="2400" i="1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115647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uario9\Desktop\logo-ecuador2015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112" y="82698"/>
            <a:ext cx="1581620" cy="1123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12 CuadroTexto"/>
          <p:cNvSpPr txBox="1"/>
          <p:nvPr/>
        </p:nvSpPr>
        <p:spPr>
          <a:xfrm>
            <a:off x="760825" y="1206150"/>
            <a:ext cx="4282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C" dirty="0" smtClean="0">
                <a:hlinkClick r:id="rId3" action="ppaction://hlinkfile"/>
              </a:rPr>
              <a:t>Discurso Iglesia de San Francisco. </a:t>
            </a:r>
            <a:r>
              <a:rPr lang="es-EC" sz="1000" dirty="0" smtClean="0">
                <a:hlinkClick r:id="rId3" action="ppaction://hlinkfile"/>
              </a:rPr>
              <a:t>Quito 07/07/2015</a:t>
            </a:r>
            <a:endParaRPr lang="es-EC" dirty="0"/>
          </a:p>
        </p:txBody>
      </p:sp>
      <p:pic>
        <p:nvPicPr>
          <p:cNvPr id="3074" name="Picture 2" descr="%_tempFileName11080_07072015%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132856"/>
            <a:ext cx="6480720" cy="4314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98420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uario9\Desktop\logo-ecuador2015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112" y="82698"/>
            <a:ext cx="1581620" cy="1123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12 CuadroTexto"/>
          <p:cNvSpPr txBox="1"/>
          <p:nvPr/>
        </p:nvSpPr>
        <p:spPr>
          <a:xfrm>
            <a:off x="755576" y="908720"/>
            <a:ext cx="806489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3600" dirty="0" smtClean="0"/>
              <a:t>SER DE CASA:</a:t>
            </a:r>
          </a:p>
          <a:p>
            <a:endParaRPr lang="es-EC" sz="3600" dirty="0" smtClean="0"/>
          </a:p>
          <a:p>
            <a:r>
              <a:rPr lang="es-EC" sz="3200" i="1" dirty="0" smtClean="0"/>
              <a:t>*Valores fundamentales del ambito familiar:</a:t>
            </a:r>
          </a:p>
          <a:p>
            <a:r>
              <a:rPr lang="es-ES" sz="3200" dirty="0" smtClean="0"/>
              <a:t>A</a:t>
            </a:r>
            <a:r>
              <a:rPr lang="es-EC" sz="3200" dirty="0" smtClean="0"/>
              <a:t>mor </a:t>
            </a:r>
            <a:r>
              <a:rPr lang="es-ES" sz="3200" dirty="0" smtClean="0"/>
              <a:t>–</a:t>
            </a:r>
            <a:r>
              <a:rPr lang="es-EC" sz="3200" dirty="0" smtClean="0"/>
              <a:t> fraternidad </a:t>
            </a:r>
            <a:r>
              <a:rPr lang="es-ES" sz="3200" dirty="0" smtClean="0"/>
              <a:t>–</a:t>
            </a:r>
            <a:r>
              <a:rPr lang="es-EC" sz="3200" dirty="0" smtClean="0"/>
              <a:t> respeto mutuo</a:t>
            </a:r>
          </a:p>
          <a:p>
            <a:pPr algn="ctr"/>
            <a:r>
              <a:rPr lang="es-EC" sz="3200" dirty="0" smtClean="0"/>
              <a:t>TRADUCE</a:t>
            </a:r>
            <a:endParaRPr lang="es-EC" sz="3200" dirty="0"/>
          </a:p>
          <a:p>
            <a:pPr marL="457200" indent="-457200">
              <a:buFontTx/>
              <a:buChar char="•"/>
            </a:pPr>
            <a:r>
              <a:rPr lang="es-EC" sz="3200" i="1" dirty="0" smtClean="0"/>
              <a:t>Valores sociales esenciales:</a:t>
            </a:r>
          </a:p>
          <a:p>
            <a:r>
              <a:rPr lang="es-EC" sz="3200" dirty="0" smtClean="0"/>
              <a:t>Gratuidad </a:t>
            </a:r>
            <a:r>
              <a:rPr lang="es-ES" sz="3200" dirty="0" smtClean="0"/>
              <a:t>–</a:t>
            </a:r>
            <a:r>
              <a:rPr lang="es-EC" sz="3200" dirty="0" smtClean="0"/>
              <a:t> solidaridad </a:t>
            </a:r>
            <a:r>
              <a:rPr lang="es-ES" sz="3200" dirty="0" smtClean="0"/>
              <a:t>–</a:t>
            </a:r>
            <a:r>
              <a:rPr lang="es-EC" sz="3200" dirty="0" smtClean="0"/>
              <a:t> subsidiariedad</a:t>
            </a:r>
          </a:p>
          <a:p>
            <a:endParaRPr lang="es-EC" sz="3200" dirty="0"/>
          </a:p>
          <a:p>
            <a:r>
              <a:rPr lang="es-EC" sz="3200" dirty="0" smtClean="0"/>
              <a:t>CULTURA DEL DESCARTE:</a:t>
            </a:r>
          </a:p>
          <a:p>
            <a:r>
              <a:rPr lang="es-ES" sz="3200" i="1" dirty="0" smtClean="0"/>
              <a:t>C</a:t>
            </a:r>
            <a:r>
              <a:rPr lang="es-EC" sz="3200" i="1" dirty="0" smtClean="0"/>
              <a:t>hicos </a:t>
            </a:r>
            <a:r>
              <a:rPr lang="es-ES" sz="3200" i="1" dirty="0" smtClean="0"/>
              <a:t>–</a:t>
            </a:r>
            <a:r>
              <a:rPr lang="es-EC" sz="3200" i="1" dirty="0" smtClean="0"/>
              <a:t> ancianos - jóvenes</a:t>
            </a:r>
          </a:p>
          <a:p>
            <a:r>
              <a:rPr lang="es-EC" sz="3200" i="1" dirty="0" smtClean="0"/>
              <a:t> </a:t>
            </a:r>
            <a:endParaRPr lang="es-EC" sz="3200" i="1" dirty="0"/>
          </a:p>
        </p:txBody>
      </p:sp>
    </p:spTree>
    <p:extLst>
      <p:ext uri="{BB962C8B-B14F-4D97-AF65-F5344CB8AC3E}">
        <p14:creationId xmlns:p14="http://schemas.microsoft.com/office/powerpoint/2010/main" val="2850139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uario9\Desktop\logo-ecuador2015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112" y="82698"/>
            <a:ext cx="1581620" cy="1123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758459" y="1225691"/>
            <a:ext cx="55470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C" dirty="0" smtClean="0">
                <a:hlinkClick r:id="rId3" action="ppaction://hlinkfile"/>
              </a:rPr>
              <a:t>Discurso Santuario de El Quinche. </a:t>
            </a:r>
            <a:r>
              <a:rPr lang="es-EC" sz="1000" dirty="0" smtClean="0">
                <a:hlinkClick r:id="rId3" action="ppaction://hlinkfile"/>
              </a:rPr>
              <a:t>Encuentro con el Clero Quito 08/07/2015</a:t>
            </a:r>
            <a:endParaRPr lang="es-EC" dirty="0"/>
          </a:p>
        </p:txBody>
      </p:sp>
      <p:pic>
        <p:nvPicPr>
          <p:cNvPr id="5122" name="Picture 2" descr="%_tempFileName13943_08072015%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988840"/>
            <a:ext cx="6451476" cy="4285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56883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uario9\Desktop\logo-ecuador2015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112" y="82698"/>
            <a:ext cx="1581620" cy="1123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2431571" y="1193100"/>
            <a:ext cx="42843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s-ES" sz="54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Oración Inicial</a:t>
            </a:r>
            <a:endParaRPr lang="es-ES" sz="54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151620" y="2420888"/>
            <a:ext cx="662473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000" i="1" dirty="0">
                <a:latin typeface="Bookman Old Style" pitchFamily="18" charset="0"/>
              </a:rPr>
              <a:t>El Espíritu Santo que nos inspire y acompañe, pues Él nos ha convocado, nos ha invitado, nos ha dado la oportunidad y, a su vez, la responsabilidad de dar lo mejor de nosotros. Nos ofrece la fuerza y la luz que necesitamos. Es el mismo Espíritu, que el primer día de la creación aleteaba sobre las aguas queriendo transformar, queriendo dar vida. Es el mismo Espíritu que le dio a los discípulos la fuerza de Pentecostés. Es el mismo Espíritu que no nos abandona y se hace uno con nosotros para que encontremos caminos de vida nueva. Que sea Él nuestro compañero y nuestro maestro de camino.</a:t>
            </a:r>
            <a:endParaRPr lang="es-EC" sz="2000" i="1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35915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uario9\Desktop\logo-ecuador2015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112" y="82698"/>
            <a:ext cx="1581620" cy="1123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1691681" y="836712"/>
            <a:ext cx="424847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4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Dos principios</a:t>
            </a:r>
            <a:endParaRPr lang="es-ES" sz="4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1547664" y="1916832"/>
            <a:ext cx="531033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C" sz="3600" i="1" dirty="0" smtClean="0"/>
              <a:t>1. La gratuidad de Dios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C" sz="3600" i="1" dirty="0" smtClean="0"/>
              <a:t>2. Alzheimer espiritual</a:t>
            </a:r>
            <a:endParaRPr lang="es-EC" sz="3600" i="1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C" i="1" dirty="0"/>
          </a:p>
        </p:txBody>
      </p:sp>
      <p:sp>
        <p:nvSpPr>
          <p:cNvPr id="4" name="Rectángulo 3"/>
          <p:cNvSpPr/>
          <p:nvPr/>
        </p:nvSpPr>
        <p:spPr>
          <a:xfrm>
            <a:off x="1907705" y="3244334"/>
            <a:ext cx="410445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4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Dos </a:t>
            </a:r>
            <a:r>
              <a:rPr lang="es-ES" sz="4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actitudes</a:t>
            </a:r>
            <a:endParaRPr lang="es-ES" sz="4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5" name="Rectángulo 4"/>
          <p:cNvSpPr/>
          <p:nvPr/>
        </p:nvSpPr>
        <p:spPr>
          <a:xfrm rot="10800000" flipV="1">
            <a:off x="1547664" y="4448744"/>
            <a:ext cx="619268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s-EC" sz="4400" i="1" dirty="0" smtClean="0"/>
              <a:t>El Servicio</a:t>
            </a:r>
          </a:p>
          <a:p>
            <a:r>
              <a:rPr lang="es-EC" sz="4400" i="1" dirty="0" smtClean="0"/>
              <a:t>2</a:t>
            </a:r>
            <a:r>
              <a:rPr lang="es-EC" sz="4400" i="1" dirty="0"/>
              <a:t>. </a:t>
            </a:r>
            <a:r>
              <a:rPr lang="es-EC" sz="4400" i="1" dirty="0" smtClean="0"/>
              <a:t>El gozo y la alegría</a:t>
            </a:r>
            <a:endParaRPr lang="es-EC" sz="4400" i="1" dirty="0"/>
          </a:p>
        </p:txBody>
      </p:sp>
    </p:spTree>
    <p:extLst>
      <p:ext uri="{BB962C8B-B14F-4D97-AF65-F5344CB8AC3E}">
        <p14:creationId xmlns:p14="http://schemas.microsoft.com/office/powerpoint/2010/main" val="23160983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uario9\Desktop\logo-ecuador2015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112" y="82698"/>
            <a:ext cx="1581620" cy="1123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10 CuadroTexto"/>
          <p:cNvSpPr txBox="1"/>
          <p:nvPr/>
        </p:nvSpPr>
        <p:spPr>
          <a:xfrm>
            <a:off x="827584" y="1021484"/>
            <a:ext cx="49936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C" dirty="0" smtClean="0">
                <a:hlinkClick r:id="rId3" action="ppaction://hlinkfile"/>
              </a:rPr>
              <a:t>Homilía Santa Misa Parque Bicentenario. </a:t>
            </a:r>
            <a:r>
              <a:rPr lang="es-EC" sz="1000" dirty="0" smtClean="0">
                <a:hlinkClick r:id="rId3" action="ppaction://hlinkfile"/>
              </a:rPr>
              <a:t>Quito 07/07/2015</a:t>
            </a:r>
            <a:endParaRPr lang="es-EC" dirty="0"/>
          </a:p>
        </p:txBody>
      </p:sp>
      <p:pic>
        <p:nvPicPr>
          <p:cNvPr id="4098" name="Picture 2" descr="%_tempFileName08277_07072015%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698" y="1844824"/>
            <a:ext cx="6192688" cy="4113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05257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uario9\Desktop\logo-ecuador2015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112" y="82698"/>
            <a:ext cx="1581620" cy="1123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10 CuadroTexto"/>
          <p:cNvSpPr txBox="1"/>
          <p:nvPr/>
        </p:nvSpPr>
        <p:spPr>
          <a:xfrm>
            <a:off x="827584" y="1021484"/>
            <a:ext cx="6768752" cy="6370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i="1" dirty="0" smtClean="0"/>
              <a:t>“Padre, que sean uno para que el mundo crea”</a:t>
            </a:r>
          </a:p>
          <a:p>
            <a:r>
              <a:rPr lang="es-ES" sz="2400" dirty="0" smtClean="0"/>
              <a:t>A Jesús le brota este pedido en un contexto de envío </a:t>
            </a:r>
            <a:endParaRPr lang="es-ES" sz="2400" dirty="0"/>
          </a:p>
          <a:p>
            <a:endParaRPr lang="es-ES" sz="2400" dirty="0" smtClean="0"/>
          </a:p>
          <a:p>
            <a:r>
              <a:rPr lang="es-ES" sz="2400" dirty="0" smtClean="0"/>
              <a:t>Esta unidad es ya una acción misionera “para que el mundo crea”.</a:t>
            </a:r>
          </a:p>
          <a:p>
            <a:endParaRPr lang="es-ES" sz="2400" dirty="0" smtClean="0"/>
          </a:p>
          <a:p>
            <a:pPr marL="342900" indent="-342900">
              <a:buFontTx/>
              <a:buChar char="-"/>
            </a:pPr>
            <a:r>
              <a:rPr lang="es-ES" sz="2400" i="1" dirty="0" smtClean="0"/>
              <a:t>La evangelización no consiste en proselitismo</a:t>
            </a:r>
          </a:p>
          <a:p>
            <a:pPr marL="342900" indent="-342900">
              <a:buFontTx/>
              <a:buChar char="-"/>
            </a:pPr>
            <a:r>
              <a:rPr lang="es-ES" sz="2400" i="1" dirty="0" smtClean="0"/>
              <a:t>Poner a la Iglesia en </a:t>
            </a:r>
            <a:r>
              <a:rPr lang="es-ES" sz="2400" b="1" i="1" dirty="0" smtClean="0"/>
              <a:t>estado de misión</a:t>
            </a:r>
            <a:r>
              <a:rPr lang="es-ES" sz="2400" i="1" dirty="0" smtClean="0"/>
              <a:t>: nos misionamos hacia adentro y nos misionamos hacia fuera. </a:t>
            </a:r>
          </a:p>
          <a:p>
            <a:pPr marL="342900" indent="-342900">
              <a:buFontTx/>
              <a:buChar char="-"/>
            </a:pPr>
            <a:endParaRPr lang="es-ES" sz="2400" i="1" dirty="0"/>
          </a:p>
          <a:p>
            <a:r>
              <a:rPr lang="es-ES" sz="2400" dirty="0" smtClean="0"/>
              <a:t>EVANGELIZAR ES NUESTRA REVOLUCIÓN. </a:t>
            </a:r>
          </a:p>
          <a:p>
            <a:r>
              <a:rPr lang="es-ES" sz="2400" dirty="0" smtClean="0"/>
              <a:t>NUESTRA FE SIEMPRE ES REVOLUCIONARIA.</a:t>
            </a:r>
          </a:p>
          <a:p>
            <a:endParaRPr lang="es-ES" sz="2400" dirty="0"/>
          </a:p>
          <a:p>
            <a:endParaRPr lang="es-ES" sz="2400" dirty="0" smtClean="0"/>
          </a:p>
          <a:p>
            <a:endParaRPr lang="es-ES" sz="2400" dirty="0"/>
          </a:p>
          <a:p>
            <a:endParaRPr lang="es-EC" sz="2400" dirty="0"/>
          </a:p>
        </p:txBody>
      </p:sp>
    </p:spTree>
    <p:extLst>
      <p:ext uri="{BB962C8B-B14F-4D97-AF65-F5344CB8AC3E}">
        <p14:creationId xmlns:p14="http://schemas.microsoft.com/office/powerpoint/2010/main" val="3774949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uario9\Desktop\logo-ecuador2015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112" y="82698"/>
            <a:ext cx="1581620" cy="1123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11 CuadroTexto"/>
          <p:cNvSpPr txBox="1"/>
          <p:nvPr/>
        </p:nvSpPr>
        <p:spPr>
          <a:xfrm>
            <a:off x="793573" y="1021484"/>
            <a:ext cx="4917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C" dirty="0" smtClean="0">
                <a:hlinkClick r:id="rId3" action="ppaction://hlinkfile"/>
              </a:rPr>
              <a:t>Discurso Pontificia Universidad Católica. </a:t>
            </a:r>
            <a:r>
              <a:rPr lang="es-EC" sz="1000" dirty="0" smtClean="0">
                <a:hlinkClick r:id="rId3" action="ppaction://hlinkfile"/>
              </a:rPr>
              <a:t>Quito 07/07/2015</a:t>
            </a:r>
            <a:endParaRPr lang="es-EC" dirty="0"/>
          </a:p>
        </p:txBody>
      </p:sp>
      <p:pic>
        <p:nvPicPr>
          <p:cNvPr id="6146" name="Picture 2" descr="%_tempFileName09799_07072015%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024877"/>
            <a:ext cx="6091436" cy="4055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8299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uario9\Desktop\logo-ecuador2015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112" y="82698"/>
            <a:ext cx="1581620" cy="1123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611560" y="1124744"/>
            <a:ext cx="8208912" cy="5632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600" i="1" dirty="0" smtClean="0"/>
              <a:t>D</a:t>
            </a:r>
            <a:r>
              <a:rPr lang="es-EC" sz="3600" i="1" dirty="0" smtClean="0"/>
              <a:t>esde el Génesis, Dios le susurra al hombre esta invitación: </a:t>
            </a:r>
          </a:p>
          <a:p>
            <a:r>
              <a:rPr lang="es-EC" sz="3600" i="1" dirty="0" smtClean="0"/>
              <a:t>CULTIVAR </a:t>
            </a:r>
            <a:r>
              <a:rPr lang="es-ES" sz="3600" i="1" dirty="0" smtClean="0"/>
              <a:t>–</a:t>
            </a:r>
            <a:r>
              <a:rPr lang="es-EC" sz="3600" i="1" dirty="0" smtClean="0"/>
              <a:t> CUIDAR. Le da una MISIÓN. </a:t>
            </a:r>
          </a:p>
          <a:p>
            <a:endParaRPr lang="es-EC" sz="3600" i="1" dirty="0"/>
          </a:p>
          <a:p>
            <a:r>
              <a:rPr lang="es-EC" sz="3600" i="1" dirty="0" smtClean="0"/>
              <a:t>¿Donde está tu hermano?</a:t>
            </a:r>
          </a:p>
          <a:p>
            <a:endParaRPr lang="es-EC" sz="3600" i="1" dirty="0"/>
          </a:p>
          <a:p>
            <a:r>
              <a:rPr lang="es-EC" sz="3600" b="1" i="1" dirty="0"/>
              <a:t>L</a:t>
            </a:r>
            <a:r>
              <a:rPr lang="es-EC" sz="3600" b="1" i="1" dirty="0" smtClean="0"/>
              <a:t>os educadores</a:t>
            </a:r>
            <a:r>
              <a:rPr lang="es-EC" sz="3600" i="1" dirty="0" smtClean="0"/>
              <a:t>: misión con sus alumnos.</a:t>
            </a:r>
          </a:p>
          <a:p>
            <a:r>
              <a:rPr lang="es-ES" sz="3600" b="1" dirty="0" smtClean="0"/>
              <a:t>Las comunidades educativas</a:t>
            </a:r>
            <a:r>
              <a:rPr lang="es-ES" sz="3600" dirty="0" smtClean="0"/>
              <a:t>: misión en la construcción de la ciudadanía y de la cultura. 			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36536909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uario9\Desktop\logo-ecuador2015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112" y="82698"/>
            <a:ext cx="1581620" cy="1123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1115616" y="943253"/>
            <a:ext cx="540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dirty="0" smtClean="0">
                <a:hlinkClick r:id="rId3" action="ppaction://hlinkfile"/>
              </a:rPr>
              <a:t>El Papa Francisco manifiesta su deseo de visitar Ecuador, Bolivia y Paraguay. </a:t>
            </a:r>
            <a:r>
              <a:rPr lang="es-EC" sz="1000" dirty="0" smtClean="0">
                <a:hlinkClick r:id="rId3" action="ppaction://hlinkfile"/>
              </a:rPr>
              <a:t>Vuelo de regreso  de Filipinas a Roma 19/01/2015</a:t>
            </a:r>
            <a:endParaRPr lang="es-EC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63" t="21973" r="34197" b="25045"/>
          <a:stretch/>
        </p:blipFill>
        <p:spPr bwMode="auto">
          <a:xfrm>
            <a:off x="1520328" y="2420889"/>
            <a:ext cx="5544501" cy="3902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1216022" y="1907284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dirty="0" smtClean="0"/>
              <a:t>Confirmación oficial de la Visita, 16 de abril</a:t>
            </a:r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37607620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mail.google.com/mail/u/0/?ui=2&amp;ik=d3343070e4&amp;view=fimg&amp;th=14eb317c5e412e47&amp;attid=0.1.1&amp;disp=emb&amp;attbid=ANGjdJ-T4kFxy9FD4FpikQ4MoJB4IO_iZw9H0BkIRbSN07JiLK6jstxsVlrych3K9smP9UfCKHAz1Q-iby0Ow0ai_xLKQd_x829IHcabqiDwkrgZ7UpOtb7rbnomA6A&amp;sz=s0-l75-ft&amp;ats=1437523758429&amp;rm=14eb317c5e412e47&amp;zw&amp;atsh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3" name="AutoShape 4" descr="https://mail.google.com/mail/u/0/?ui=2&amp;ik=d3343070e4&amp;view=fimg&amp;th=14eb317c5e412e47&amp;attid=0.1.1&amp;disp=emb&amp;attbid=ANGjdJ-T4kFxy9FD4FpikQ4MoJB4IO_iZw9H0BkIRbSN07JiLK6jstxsVlrych3K9smP9UfCKHAz1Q-iby0Ow0ai_xLKQd_x829IHcabqiDwkrgZ7UpOtb7rbnomA6A&amp;sz=s0-l75-ft&amp;ats=1437523758429&amp;rm=14eb317c5e412e47&amp;zw&amp;atsh=1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pic>
        <p:nvPicPr>
          <p:cNvPr id="1029" name="Picture 5" descr="C:\Users\Usuario9\Downloads\75c9e9596136fb575c80d85fb88009f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" t="10618" r="1020" b="49645"/>
          <a:stretch/>
        </p:blipFill>
        <p:spPr bwMode="auto">
          <a:xfrm>
            <a:off x="307975" y="476672"/>
            <a:ext cx="8369368" cy="5996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2182810" y="344130"/>
            <a:ext cx="48151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ORGANIGRAMA</a:t>
            </a:r>
            <a:endParaRPr lang="es-E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704165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uario9\Desktop\logo-ecuador2015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112" y="82698"/>
            <a:ext cx="1581620" cy="1123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965817" y="1051936"/>
            <a:ext cx="63519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C" dirty="0" smtClean="0">
                <a:hlinkClick r:id="rId3" action="ppaction://hlinkfile"/>
              </a:rPr>
              <a:t>Videomensaje del Santo Padre </a:t>
            </a:r>
            <a:r>
              <a:rPr lang="es-EC" sz="1000" dirty="0" smtClean="0">
                <a:hlinkClick r:id="rId3" action="ppaction://hlinkfile"/>
              </a:rPr>
              <a:t>en vísperas del Viaje  Apostólico a Ecuador, Bolivia y Paraguay</a:t>
            </a:r>
            <a:endParaRPr lang="es-EC" sz="1000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51" t="31036" r="26725" b="25083"/>
          <a:stretch/>
        </p:blipFill>
        <p:spPr bwMode="auto">
          <a:xfrm>
            <a:off x="1115616" y="1988840"/>
            <a:ext cx="6717679" cy="3800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335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uario9\Desktop\logo-ecuador2015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112" y="82698"/>
            <a:ext cx="1581620" cy="1123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327780" y="1556792"/>
            <a:ext cx="8568952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Visita Apostólica del</a:t>
            </a:r>
          </a:p>
          <a:p>
            <a:pPr algn="ctr"/>
            <a:r>
              <a:rPr lang="es-ES" sz="4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Santo Padre - América Latina</a:t>
            </a:r>
            <a:endParaRPr lang="es-ES" sz="4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827584" y="3382955"/>
            <a:ext cx="612068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2800" b="1" dirty="0" smtClean="0"/>
              <a:t>Ecuador: del 05 al 08 de julio, 2015</a:t>
            </a:r>
          </a:p>
          <a:p>
            <a:endParaRPr lang="es-EC" sz="2800" b="1" dirty="0"/>
          </a:p>
          <a:p>
            <a:r>
              <a:rPr lang="es-EC" sz="2800" b="1" dirty="0" smtClean="0"/>
              <a:t>Bolivia: del 08 al 10 de julio, 2015</a:t>
            </a:r>
          </a:p>
          <a:p>
            <a:endParaRPr lang="es-EC" sz="2800" b="1" dirty="0"/>
          </a:p>
          <a:p>
            <a:r>
              <a:rPr lang="es-EC" sz="2800" b="1" dirty="0" smtClean="0"/>
              <a:t>Paraguay: del 10 al 12 de julio, 2015</a:t>
            </a:r>
            <a:endParaRPr lang="es-EC" sz="2800" b="1" dirty="0"/>
          </a:p>
        </p:txBody>
      </p:sp>
    </p:spTree>
    <p:extLst>
      <p:ext uri="{BB962C8B-B14F-4D97-AF65-F5344CB8AC3E}">
        <p14:creationId xmlns:p14="http://schemas.microsoft.com/office/powerpoint/2010/main" val="2165894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uario9\Desktop\logo-ecuador2015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112" y="82698"/>
            <a:ext cx="1581620" cy="1123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683568" y="653145"/>
            <a:ext cx="62187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Itinerario de Ecuador</a:t>
            </a:r>
            <a:endParaRPr lang="es-ES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395536" y="1916832"/>
            <a:ext cx="850119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C" b="1" dirty="0"/>
              <a:t>Ceremonia de bienvenida (Quito, Ecuador) </a:t>
            </a:r>
            <a:r>
              <a:rPr lang="es-EC" b="1" dirty="0" smtClean="0"/>
              <a:t>5-7-2015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C" b="1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C" b="1" dirty="0"/>
              <a:t>Santa Misa en el Parque de los Samanes (Guayaquil, Ecuador) </a:t>
            </a:r>
            <a:r>
              <a:rPr lang="es-EC" b="1" dirty="0" smtClean="0"/>
              <a:t>6-7-2015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C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C" b="1" dirty="0"/>
              <a:t>Visita de cortesía al Presidente de la República - Visita a la Catedral (Quito) </a:t>
            </a:r>
            <a:r>
              <a:rPr lang="es-EC" b="1" dirty="0" smtClean="0"/>
              <a:t>6-7-215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C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C" b="1" dirty="0"/>
              <a:t>Santa Misa en el Parque del Bicentenario (Quito) </a:t>
            </a:r>
            <a:r>
              <a:rPr lang="es-EC" b="1" dirty="0" smtClean="0"/>
              <a:t>7-7-2015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C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C" b="1" dirty="0"/>
              <a:t>Encuentro con el mundo de la enseñanza (Quito) </a:t>
            </a:r>
            <a:r>
              <a:rPr lang="es-EC" b="1" dirty="0" smtClean="0"/>
              <a:t>7-7-2015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C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C" b="1" dirty="0"/>
              <a:t>Encuentro con la sociedad civil en la iglesia de San Francisco (Quito) </a:t>
            </a:r>
            <a:r>
              <a:rPr lang="es-EC" b="1" dirty="0" smtClean="0"/>
              <a:t>7-7-2015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C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C" b="1" dirty="0"/>
              <a:t>Encuentro con el clero, religiosos, religiosas y seminaristas (El Quinche) </a:t>
            </a:r>
            <a:r>
              <a:rPr lang="es-EC" b="1" dirty="0" smtClean="0"/>
              <a:t>8-7-2015</a:t>
            </a:r>
          </a:p>
          <a:p>
            <a:pPr algn="just"/>
            <a:endParaRPr lang="es-EC" b="1" dirty="0"/>
          </a:p>
        </p:txBody>
      </p:sp>
    </p:spTree>
    <p:extLst>
      <p:ext uri="{BB962C8B-B14F-4D97-AF65-F5344CB8AC3E}">
        <p14:creationId xmlns:p14="http://schemas.microsoft.com/office/powerpoint/2010/main" val="2281971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uario9\Desktop\logo-ecuador2015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112" y="82698"/>
            <a:ext cx="1581620" cy="1123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876507" y="653145"/>
            <a:ext cx="58328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Itinerario de Bolivia</a:t>
            </a:r>
            <a:endParaRPr lang="es-ES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539552" y="1879630"/>
            <a:ext cx="787195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C" b="1" dirty="0"/>
              <a:t>Ceremonia de bienvenida (La Paz, Bolivia) </a:t>
            </a:r>
            <a:r>
              <a:rPr lang="es-EC" b="1" dirty="0" smtClean="0"/>
              <a:t>8-7-2015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C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C" b="1" dirty="0"/>
              <a:t>Encuentro con las autoridades civiles (La Paz, Bolivia) </a:t>
            </a:r>
            <a:r>
              <a:rPr lang="es-EC" b="1" dirty="0" smtClean="0"/>
              <a:t>8-7-2015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C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C" b="1" dirty="0"/>
              <a:t>Santa Misa en la plaza de Cristo Redentor (Santa Cruz de la Sierra) </a:t>
            </a:r>
            <a:r>
              <a:rPr lang="es-EC" b="1" dirty="0" smtClean="0"/>
              <a:t>9-7-2015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C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C" b="1" dirty="0"/>
              <a:t>Encuentro con los sacerdotes, religiosos, religiosas y seminaristas (Santa Cruz de la Sierra) </a:t>
            </a:r>
            <a:r>
              <a:rPr lang="es-EC" b="1" dirty="0" smtClean="0"/>
              <a:t>9-7-2015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C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C" b="1" dirty="0"/>
              <a:t>Participación en el II Encuentro Mundial de los Movimientos Populares (Santa Cruz de la Sierra) </a:t>
            </a:r>
            <a:r>
              <a:rPr lang="es-EC" b="1" dirty="0" smtClean="0"/>
              <a:t>9-7-2015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C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C" b="1" dirty="0"/>
              <a:t>Visita al Centro de Rehabilitación Santa Cruz – </a:t>
            </a:r>
            <a:r>
              <a:rPr lang="es-EC" b="1" dirty="0" err="1"/>
              <a:t>Palmasola</a:t>
            </a:r>
            <a:r>
              <a:rPr lang="es-EC" b="1" dirty="0"/>
              <a:t> </a:t>
            </a:r>
            <a:r>
              <a:rPr lang="es-EC" b="1" dirty="0" smtClean="0"/>
              <a:t>10-7-2015</a:t>
            </a:r>
            <a:endParaRPr lang="es-EC" b="1" dirty="0"/>
          </a:p>
        </p:txBody>
      </p:sp>
    </p:spTree>
    <p:extLst>
      <p:ext uri="{BB962C8B-B14F-4D97-AF65-F5344CB8AC3E}">
        <p14:creationId xmlns:p14="http://schemas.microsoft.com/office/powerpoint/2010/main" val="7588724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uario9\Desktop\logo-ecuador2015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112" y="82698"/>
            <a:ext cx="1581620" cy="1123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531637" y="653145"/>
            <a:ext cx="652261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Itinerario de Paraguay</a:t>
            </a:r>
            <a:endParaRPr lang="es-ES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380876" y="1628800"/>
            <a:ext cx="7987828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C" b="1" dirty="0" smtClean="0"/>
              <a:t>Encuentro con las autoridades y el cuerpo diplomático (Asunción) 10-7-2015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C" b="1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C" b="1" dirty="0" smtClean="0"/>
              <a:t>Santa Misa en la explanada del Santuario mariano de Caacupé 11-7-2015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C" b="1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C" b="1" dirty="0"/>
              <a:t>Encuentro con representantes de la sociedad civil en el estadio León </a:t>
            </a:r>
            <a:r>
              <a:rPr lang="es-EC" b="1" dirty="0" err="1" smtClean="0"/>
              <a:t>Condou</a:t>
            </a:r>
            <a:endParaRPr lang="es-EC" b="1" dirty="0"/>
          </a:p>
          <a:p>
            <a:pPr algn="just"/>
            <a:r>
              <a:rPr lang="es-EC" b="1" dirty="0"/>
              <a:t> </a:t>
            </a:r>
            <a:r>
              <a:rPr lang="es-EC" b="1" dirty="0" smtClean="0"/>
              <a:t>     del </a:t>
            </a:r>
            <a:r>
              <a:rPr lang="es-EC" b="1" dirty="0"/>
              <a:t>colegio San José </a:t>
            </a:r>
            <a:r>
              <a:rPr lang="es-EC" b="1" dirty="0" smtClean="0"/>
              <a:t>11-7-2015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C" b="1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C" b="1" dirty="0"/>
              <a:t>Celebración de las vísperas con obispos, sacerdotes, diáconos, </a:t>
            </a:r>
            <a:r>
              <a:rPr lang="es-EC" b="1" dirty="0" smtClean="0"/>
              <a:t>religiosos,</a:t>
            </a:r>
          </a:p>
          <a:p>
            <a:pPr algn="just"/>
            <a:r>
              <a:rPr lang="es-EC" b="1" dirty="0" smtClean="0"/>
              <a:t>      religiosas, seminaristas </a:t>
            </a:r>
            <a:r>
              <a:rPr lang="es-EC" b="1" dirty="0"/>
              <a:t>y movimientos católicos en la Catedral </a:t>
            </a:r>
            <a:r>
              <a:rPr lang="es-EC" b="1" dirty="0" smtClean="0"/>
              <a:t>Metropolitana</a:t>
            </a:r>
          </a:p>
          <a:p>
            <a:pPr algn="just"/>
            <a:r>
              <a:rPr lang="es-EC" b="1" dirty="0" smtClean="0"/>
              <a:t>      de </a:t>
            </a:r>
            <a:r>
              <a:rPr lang="es-EC" b="1" dirty="0"/>
              <a:t>Asunción </a:t>
            </a:r>
            <a:r>
              <a:rPr lang="es-EC" b="1" dirty="0" smtClean="0"/>
              <a:t>11-7-2015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C" b="1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C" b="1" dirty="0"/>
              <a:t>Visita a la población del Bañado Norte (Capilla de San Juan Bautista) </a:t>
            </a:r>
            <a:r>
              <a:rPr lang="es-EC" b="1" dirty="0" smtClean="0"/>
              <a:t>12-7-2015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C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C" b="1" dirty="0"/>
              <a:t>Santa Misa en el campo grande de </a:t>
            </a:r>
            <a:r>
              <a:rPr lang="es-EC" b="1" dirty="0" err="1"/>
              <a:t>Ñu</a:t>
            </a:r>
            <a:r>
              <a:rPr lang="es-EC" b="1" dirty="0"/>
              <a:t> Guazú </a:t>
            </a:r>
            <a:r>
              <a:rPr lang="es-EC" b="1" dirty="0" smtClean="0"/>
              <a:t>12-7-2015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C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C" b="1" dirty="0"/>
              <a:t>Encuentro con los jóvenes en la Costanera de Asunción </a:t>
            </a:r>
            <a:r>
              <a:rPr lang="es-EC" b="1" dirty="0" smtClean="0"/>
              <a:t>12-7-2015</a:t>
            </a:r>
            <a:endParaRPr lang="es-EC" b="1" dirty="0"/>
          </a:p>
        </p:txBody>
      </p:sp>
    </p:spTree>
    <p:extLst>
      <p:ext uri="{BB962C8B-B14F-4D97-AF65-F5344CB8AC3E}">
        <p14:creationId xmlns:p14="http://schemas.microsoft.com/office/powerpoint/2010/main" val="2336899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</TotalTime>
  <Words>999</Words>
  <Application>Microsoft Macintosh PowerPoint</Application>
  <PresentationFormat>Presentación en pantalla (4:3)</PresentationFormat>
  <Paragraphs>133</Paragraphs>
  <Slides>24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25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Usuario9</dc:creator>
  <cp:lastModifiedBy>Padre Juan Carlos</cp:lastModifiedBy>
  <cp:revision>43</cp:revision>
  <dcterms:created xsi:type="dcterms:W3CDTF">2015-07-21T15:03:31Z</dcterms:created>
  <dcterms:modified xsi:type="dcterms:W3CDTF">2015-07-22T05:51:57Z</dcterms:modified>
</cp:coreProperties>
</file>